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C96D-1C27-EA46-C287-4B30952D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F4CCB-1845-8B24-09B2-ACFFF5504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E204-B322-4CC7-C797-741B14A7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F0834-A11A-B950-FA3C-A5D90606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C9FA6-BCAB-EC7F-1048-8D082EFA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8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9996A-E914-6034-F479-D86724D1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02BA0-3265-89CD-33AB-44B3E87BB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DB72C-6B86-6403-0501-3F679CA5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37760-6EDA-89F6-E4FC-CC8A97DF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4E7AD-4EAD-F077-0339-6E77C3D7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0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AB4AF-330D-3899-3EB7-C5B28CFAE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12F39-888E-ADAC-158F-51F108D7E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AB428-AC6A-79BA-70C8-55F08C206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DF61-2639-CAFD-8E26-BC26A2A0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558C0-9EFF-5F9F-9ED5-1DF76E22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863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FE83-B302-4219-BEE2-7B695B7E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730-A538-4A3F-AC04-131D6D1A6C2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E7C3-5841-400A-8F60-AFDE7F2A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D51F5-0F0B-4C6E-8DE1-2368390C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DE4B-1B64-44EE-BC52-69FD88C11E5C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E02F9000-4924-452B-AB67-E9BAFE89D6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5526C6-02BB-453F-BCAE-C60794BD51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1619"/>
            <a:ext cx="12192000" cy="101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039C-2AC4-1A87-3277-F4478E60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0C460-89FC-8BA5-CB4F-8FF078BB1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0C6F8-E386-CFA3-A948-1B227CC0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FBB0A-A9F2-0A69-90DA-B4DE3AD6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9AE5-62B5-EF8E-AFD8-0B7EB41B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3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73EA-C522-2110-6F4C-C770D4F83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1350-1E86-BD07-4126-5ABF5F4F9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105E8-9FDF-0C76-74EB-D40D90BB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61F36-3EFE-5164-55BB-352ADC0B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B5ACF-10E1-3EA9-B422-4871122B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5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0846-0EA2-92A0-6134-649E13F8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4A375-BD00-FF93-2C70-07AD6FC18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ACF12-A59F-2BC7-F6E6-2A09C175F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07238-27B7-0FED-44F8-BCC2D484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B7DCD-00BA-6BC1-EAAA-A5D9AAFE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CCFC4-3274-BAFE-6B69-E8051DBF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00D6A-7BDE-B7D3-4458-BC4D2F8F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97A8D-2E79-DA48-6BEA-59A533F7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E3C94-36DC-2533-DDAB-3AF6FD738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96596A-EE57-2D88-EE30-27AAC6850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8052A-4C85-67BA-C206-3BCBD5BBD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651AC-5256-0745-FF58-419B9155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C8934-E273-4645-A317-7349C34C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ADCAF-8FB1-0630-CC60-075DB2C3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1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BC11-910D-AB41-3593-A228E264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C71D7-F5A4-01D9-FE8D-37A4416B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F4A1A-5758-78B7-4126-A98C9C84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197A3-8505-C30D-BF2C-50627CAA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32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7F83BF-B260-2D20-E41B-4B589450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71928-A0D0-17B9-F438-968B46E8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BE12D-394F-4569-7128-819457A2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6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E520C-C736-351C-6D6F-DA0EECEC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9F01-8786-7C09-DF46-5327B8A1C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E899A-FB19-1386-B548-20467374E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FB41A-DE82-FE9F-E8D6-9248841E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DA3C9-377D-337A-9E5F-9518D7D7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ED5B9-EE81-BECF-5FDE-F6061BC6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3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917BF-C2B0-B1CE-FA7F-F83037EED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886F4-1474-CE17-22DB-A8BFDE77B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16285-3CC5-F795-5AE5-7FD3FA7B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2763E-2C3B-8C07-188B-9AB608630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69BC7-8C00-4BFF-9926-894B67A1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5357A-62E2-83FB-6BAA-A58375EC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6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BFBDE-9B66-EF1A-C134-90061E3E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E7749-52FA-FC3F-9AC9-007AEEEBB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2F12B-03BE-54C7-E1EE-63A8B8A18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F70C-E10B-4253-BD9F-132E7750A617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2A56D-F6C4-5CDA-D7A1-013B4281A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B1737-BB46-86B3-F35A-6E8D97111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4F2DD-AAEB-44AC-8DE2-DAAFB3B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9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miro.com/app/board/uXjVP7pouMY=/?moveToWidget=3458764545610446229&amp;cot=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miro.com/app/board/uXjVP7pouMY=/?moveToWidget=3458764545784111361&amp;cot=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0B9EE3E-9DEB-47A4-9C93-59CFCE96378C}"/>
              </a:ext>
            </a:extLst>
          </p:cNvPr>
          <p:cNvSpPr txBox="1">
            <a:spLocks/>
          </p:cNvSpPr>
          <p:nvPr/>
        </p:nvSpPr>
        <p:spPr>
          <a:xfrm>
            <a:off x="1149840" y="3709358"/>
            <a:ext cx="9707592" cy="4318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161220"/>
                </a:solidFill>
              </a:rPr>
              <a:t>User Research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3C37-581C-4FBA-9DE8-FDB16658D084}"/>
              </a:ext>
            </a:extLst>
          </p:cNvPr>
          <p:cNvSpPr txBox="1">
            <a:spLocks/>
          </p:cNvSpPr>
          <p:nvPr/>
        </p:nvSpPr>
        <p:spPr>
          <a:xfrm>
            <a:off x="1149840" y="4270923"/>
            <a:ext cx="9707592" cy="659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>
                <a:solidFill>
                  <a:srgbClr val="52525A"/>
                </a:solidFill>
              </a:rPr>
              <a:t>Summary Usability Testing – LGR – Round Three – Homepage to Local Offer and Adult SC on desktop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C57DB-8470-07DC-7FB8-29449394A2A2}"/>
              </a:ext>
            </a:extLst>
          </p:cNvPr>
          <p:cNvSpPr txBox="1"/>
          <p:nvPr/>
        </p:nvSpPr>
        <p:spPr>
          <a:xfrm>
            <a:off x="1149840" y="4930019"/>
            <a:ext cx="19928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User Researcher: Naomi Goude </a:t>
            </a:r>
          </a:p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User Testing: Dec 2022 </a:t>
            </a:r>
          </a:p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Version: 1.0</a:t>
            </a:r>
          </a:p>
        </p:txBody>
      </p:sp>
    </p:spTree>
    <p:extLst>
      <p:ext uri="{BB962C8B-B14F-4D97-AF65-F5344CB8AC3E}">
        <p14:creationId xmlns:p14="http://schemas.microsoft.com/office/powerpoint/2010/main" val="212572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E579-32DC-F3EA-6512-3A3E8F9C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Usability Testing </a:t>
            </a:r>
            <a:b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Goals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A9688D-0386-657C-0DF2-EFA432FECC93}"/>
              </a:ext>
            </a:extLst>
          </p:cNvPr>
          <p:cNvSpPr/>
          <p:nvPr/>
        </p:nvSpPr>
        <p:spPr>
          <a:xfrm>
            <a:off x="4222812" y="2984048"/>
            <a:ext cx="3746376" cy="2981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3B58BD-9101-1513-8ADE-EAA05C460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342" y="2984048"/>
            <a:ext cx="3755461" cy="3002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F7619A-338B-A28F-66D6-7D20A3813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97" y="2984048"/>
            <a:ext cx="3755461" cy="29817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0F8AE45-305A-DD06-D9B5-FC581BF07390}"/>
              </a:ext>
            </a:extLst>
          </p:cNvPr>
          <p:cNvSpPr txBox="1"/>
          <p:nvPr/>
        </p:nvSpPr>
        <p:spPr>
          <a:xfrm>
            <a:off x="421629" y="3047712"/>
            <a:ext cx="337659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A5AB"/>
                </a:solidFill>
              </a:rPr>
              <a:t>What?</a:t>
            </a:r>
          </a:p>
          <a:p>
            <a:pPr algn="ctr"/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third round of testing included the Homepage, Local Offer, adult social care and a search.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third iteration of the Dynamic Content Journey also checked with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journey to get information SEND School transport, and support for parents/carers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journey to find information on equipment to support at home.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journey to search for alternative section from section page </a:t>
            </a:r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DCJ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13FB4-A794-4D69-07F4-EC7215C77D27}"/>
              </a:ext>
            </a:extLst>
          </p:cNvPr>
          <p:cNvSpPr txBox="1"/>
          <p:nvPr/>
        </p:nvSpPr>
        <p:spPr>
          <a:xfrm>
            <a:off x="4312986" y="3047712"/>
            <a:ext cx="33765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A5AB"/>
                </a:solidFill>
              </a:rPr>
              <a:t>How?</a:t>
            </a:r>
          </a:p>
          <a:p>
            <a:pPr algn="ctr"/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Moderated usability testing was conducted and recorded via video call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Sessions lasted for 45- 60 minutes and included a brief interview and 3 practical journey tasks.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Tasks included mid site search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 gave written consent in advance for their data to be used as part of the study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A25221-8EDC-4803-EE54-477BD0705809}"/>
              </a:ext>
            </a:extLst>
          </p:cNvPr>
          <p:cNvSpPr txBox="1"/>
          <p:nvPr/>
        </p:nvSpPr>
        <p:spPr>
          <a:xfrm>
            <a:off x="8393773" y="3047712"/>
            <a:ext cx="33765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A5AB"/>
                </a:solidFill>
              </a:rPr>
              <a:t>Who?</a:t>
            </a:r>
          </a:p>
          <a:p>
            <a:pPr algn="ctr"/>
            <a:endParaRPr lang="en-GB" dirty="0">
              <a:solidFill>
                <a:srgbClr val="00A5A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Usability testing was conducted with 5  residents from the 4 districts within Somerset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 were recruited via the local offer parent/carer forum, YP champions and digital volunteers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 included a wide demographic and digital confidence level.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Two users use enlarged screen size/screen reader 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3FA363-5D94-E14A-CFCC-116F29319E66}"/>
              </a:ext>
            </a:extLst>
          </p:cNvPr>
          <p:cNvSpPr txBox="1"/>
          <p:nvPr/>
        </p:nvSpPr>
        <p:spPr>
          <a:xfrm>
            <a:off x="3048000" y="249696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Approach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2C0C38-E7CC-310F-E417-D3BC446661AF}"/>
              </a:ext>
            </a:extLst>
          </p:cNvPr>
          <p:cNvSpPr txBox="1"/>
          <p:nvPr/>
        </p:nvSpPr>
        <p:spPr>
          <a:xfrm>
            <a:off x="527948" y="1009375"/>
            <a:ext cx="10946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A5AB"/>
                </a:solidFill>
              </a:rPr>
              <a:t>The objective was to test the build of the new website for the Unitary Authority. To make sure we build a service that users would be happy to use, find key information and complete tasks within each of the different service areas.  </a:t>
            </a:r>
          </a:p>
        </p:txBody>
      </p:sp>
      <p:sp>
        <p:nvSpPr>
          <p:cNvPr id="11" name="Teardrop 10">
            <a:extLst>
              <a:ext uri="{FF2B5EF4-FFF2-40B4-BE49-F238E27FC236}">
                <a16:creationId xmlns:a16="http://schemas.microsoft.com/office/drawing/2014/main" id="{E0F3F699-993E-65A5-F683-4E5C4325A6C4}"/>
              </a:ext>
            </a:extLst>
          </p:cNvPr>
          <p:cNvSpPr/>
          <p:nvPr/>
        </p:nvSpPr>
        <p:spPr>
          <a:xfrm flipH="1">
            <a:off x="1063469" y="1632597"/>
            <a:ext cx="338611" cy="33428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" name="Teardrop 11">
            <a:extLst>
              <a:ext uri="{FF2B5EF4-FFF2-40B4-BE49-F238E27FC236}">
                <a16:creationId xmlns:a16="http://schemas.microsoft.com/office/drawing/2014/main" id="{FB819C28-16DE-702C-FA15-4533A9CE9277}"/>
              </a:ext>
            </a:extLst>
          </p:cNvPr>
          <p:cNvSpPr/>
          <p:nvPr/>
        </p:nvSpPr>
        <p:spPr>
          <a:xfrm flipH="1">
            <a:off x="8707805" y="1650138"/>
            <a:ext cx="338611" cy="33428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3" name="Teardrop 12">
            <a:extLst>
              <a:ext uri="{FF2B5EF4-FFF2-40B4-BE49-F238E27FC236}">
                <a16:creationId xmlns:a16="http://schemas.microsoft.com/office/drawing/2014/main" id="{6AFF680C-BF0D-E194-A8F1-ADCFED1584B9}"/>
              </a:ext>
            </a:extLst>
          </p:cNvPr>
          <p:cNvSpPr/>
          <p:nvPr/>
        </p:nvSpPr>
        <p:spPr>
          <a:xfrm flipH="1">
            <a:off x="4701399" y="1631404"/>
            <a:ext cx="338611" cy="33428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9F8C49-7A41-E06B-2089-26EF88A89E79}"/>
              </a:ext>
            </a:extLst>
          </p:cNvPr>
          <p:cNvSpPr txBox="1"/>
          <p:nvPr/>
        </p:nvSpPr>
        <p:spPr>
          <a:xfrm>
            <a:off x="5172512" y="1613393"/>
            <a:ext cx="210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Uncover opportunities to improve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AAE81B-C946-7291-4B01-315589CA980B}"/>
              </a:ext>
            </a:extLst>
          </p:cNvPr>
          <p:cNvSpPr txBox="1"/>
          <p:nvPr/>
        </p:nvSpPr>
        <p:spPr>
          <a:xfrm>
            <a:off x="1507919" y="1613393"/>
            <a:ext cx="19232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user journey on the new unitary authority website to identify problems.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624033-F33C-32B3-0514-CFE4CCB8A3B6}"/>
              </a:ext>
            </a:extLst>
          </p:cNvPr>
          <p:cNvSpPr txBox="1"/>
          <p:nvPr/>
        </p:nvSpPr>
        <p:spPr>
          <a:xfrm>
            <a:off x="9144000" y="1613393"/>
            <a:ext cx="2049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Learn about the target user’s behaviour and preferences </a:t>
            </a:r>
          </a:p>
        </p:txBody>
      </p:sp>
    </p:spTree>
    <p:extLst>
      <p:ext uri="{BB962C8B-B14F-4D97-AF65-F5344CB8AC3E}">
        <p14:creationId xmlns:p14="http://schemas.microsoft.com/office/powerpoint/2010/main" val="31698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4D766A-4D2B-F0DC-B875-1EB571A34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0"/>
            <a:ext cx="10516511" cy="1322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1C2E76-4D80-D1CF-1FF6-6374C357A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881" y="2143947"/>
            <a:ext cx="3706689" cy="9754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506D78-2349-3171-3F73-C22224554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881" y="3225571"/>
            <a:ext cx="3706689" cy="975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57DF27-AA90-A14D-A857-6714A39D1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881" y="4355237"/>
            <a:ext cx="3706689" cy="9754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0E3A1F1-4C41-6C6D-2FCB-77ACEE48DCAD}"/>
              </a:ext>
            </a:extLst>
          </p:cNvPr>
          <p:cNvSpPr/>
          <p:nvPr/>
        </p:nvSpPr>
        <p:spPr>
          <a:xfrm>
            <a:off x="2181881" y="2143947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BFC814-ED54-7D47-28A1-C6B2FF9B925A}"/>
              </a:ext>
            </a:extLst>
          </p:cNvPr>
          <p:cNvSpPr/>
          <p:nvPr/>
        </p:nvSpPr>
        <p:spPr>
          <a:xfrm>
            <a:off x="2187921" y="3230856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5A95EA-A5F4-D2A0-F502-060A50F0FB6C}"/>
              </a:ext>
            </a:extLst>
          </p:cNvPr>
          <p:cNvSpPr/>
          <p:nvPr/>
        </p:nvSpPr>
        <p:spPr>
          <a:xfrm>
            <a:off x="2197755" y="4367429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14C229-308C-03E8-AD6D-4B11B7C20F4E}"/>
              </a:ext>
            </a:extLst>
          </p:cNvPr>
          <p:cNvSpPr txBox="1"/>
          <p:nvPr/>
        </p:nvSpPr>
        <p:spPr>
          <a:xfrm>
            <a:off x="3489341" y="2093301"/>
            <a:ext cx="2336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18-25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laptop – Edge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 Internet user (8/9)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mobile and desktop in work &amp; 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Screen Reader and  increased scale- Dyslexia, visual and hearing impairments.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514A806-9E74-7A96-D3D3-CB17FB844B9B}"/>
              </a:ext>
            </a:extLst>
          </p:cNvPr>
          <p:cNvGrpSpPr/>
          <p:nvPr/>
        </p:nvGrpSpPr>
        <p:grpSpPr>
          <a:xfrm>
            <a:off x="2504063" y="3227658"/>
            <a:ext cx="970916" cy="985010"/>
            <a:chOff x="3879950" y="2110361"/>
            <a:chExt cx="1008730" cy="97893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3124912-859A-B275-671D-508B0821793F}"/>
                </a:ext>
              </a:extLst>
            </p:cNvPr>
            <p:cNvSpPr/>
            <p:nvPr/>
          </p:nvSpPr>
          <p:spPr>
            <a:xfrm>
              <a:off x="3879950" y="2110361"/>
              <a:ext cx="1008730" cy="978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49FD5DAA-910C-839B-E9FD-4C5EAEE0F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29927" y="2164903"/>
              <a:ext cx="911412" cy="911412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F0E63C5E-7A3D-74AE-83A5-8A0C58910E83}"/>
              </a:ext>
            </a:extLst>
          </p:cNvPr>
          <p:cNvSpPr txBox="1"/>
          <p:nvPr/>
        </p:nvSpPr>
        <p:spPr>
          <a:xfrm>
            <a:off x="3465202" y="3191822"/>
            <a:ext cx="24714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35-54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laptop – Edge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Less confident Internet user (5)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Mostly uses mobile at home –mainly apps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Recently used council website for checking local offer, council tax and bins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68B243-E047-D692-F9A6-4F73C8859478}"/>
              </a:ext>
            </a:extLst>
          </p:cNvPr>
          <p:cNvSpPr txBox="1"/>
          <p:nvPr/>
        </p:nvSpPr>
        <p:spPr>
          <a:xfrm>
            <a:off x="2074185" y="1527894"/>
            <a:ext cx="2536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A5AB"/>
                </a:solidFill>
              </a:rPr>
              <a:t>Group One - Desktop Participants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3B26F4-84E1-3310-F283-684A79504382}"/>
              </a:ext>
            </a:extLst>
          </p:cNvPr>
          <p:cNvSpPr txBox="1"/>
          <p:nvPr/>
        </p:nvSpPr>
        <p:spPr>
          <a:xfrm>
            <a:off x="3465743" y="4305984"/>
            <a:ext cx="26210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35-54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laptop – Edge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 Internet user (10)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Slight visual impairment  -Myopia and astigmatism – sensitive to light/ bright colours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Council website for school applications, child minders, bin collection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10E09A5F-0D9C-C24F-EAE2-0BBAD4082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514" y="3216250"/>
            <a:ext cx="3706689" cy="9754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9160CE9-DB35-014C-07C3-0AB25A377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662" y="2117486"/>
            <a:ext cx="3706689" cy="975445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FDE2C0A9-3B10-7577-4F9A-F16A7D7A8C87}"/>
              </a:ext>
            </a:extLst>
          </p:cNvPr>
          <p:cNvSpPr/>
          <p:nvPr/>
        </p:nvSpPr>
        <p:spPr>
          <a:xfrm>
            <a:off x="6192536" y="3216248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5AE80C3-116C-06CE-439D-969FF30B410F}"/>
              </a:ext>
            </a:extLst>
          </p:cNvPr>
          <p:cNvSpPr/>
          <p:nvPr/>
        </p:nvSpPr>
        <p:spPr>
          <a:xfrm>
            <a:off x="6192536" y="2129678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48956AA6-27D9-16B3-9965-2221B2BEF2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8219" y="2113128"/>
            <a:ext cx="981541" cy="99983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36EBA797-BDCB-95EA-5D42-DE964654A9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442" y="3200478"/>
            <a:ext cx="981541" cy="99983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85C69ED3-091A-0372-61C5-11C6890FC212}"/>
              </a:ext>
            </a:extLst>
          </p:cNvPr>
          <p:cNvSpPr txBox="1"/>
          <p:nvPr/>
        </p:nvSpPr>
        <p:spPr>
          <a:xfrm>
            <a:off x="7459983" y="2074434"/>
            <a:ext cx="24233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18-25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laptop – Edge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Less confident Internet user (7)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mobile and desktop in work &amp; 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Screen Reader and Siri - Severe Dyslexia and slow processing diagnoses</a:t>
            </a:r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16E769B7-2B48-650A-890E-FFDE67EFC1EF}"/>
              </a:ext>
            </a:extLst>
          </p:cNvPr>
          <p:cNvSpPr txBox="1"/>
          <p:nvPr/>
        </p:nvSpPr>
        <p:spPr>
          <a:xfrm>
            <a:off x="7438075" y="3180492"/>
            <a:ext cx="24714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35-54 years old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laptop – Edge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Very unconfident internet user (0)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Severe Dyslexia and Irlen Syndrome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iPad to search phone numbers but will usually have help to complete activities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phone to access online banking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D442B6F-E060-5532-C1B1-E5CE6B0989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2496" y="2127836"/>
            <a:ext cx="981541" cy="999831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0687B3D3-8900-054F-C523-E091C2C853C8}"/>
              </a:ext>
            </a:extLst>
          </p:cNvPr>
          <p:cNvGrpSpPr/>
          <p:nvPr/>
        </p:nvGrpSpPr>
        <p:grpSpPr>
          <a:xfrm>
            <a:off x="2519007" y="4347991"/>
            <a:ext cx="970916" cy="985010"/>
            <a:chOff x="3879950" y="2110361"/>
            <a:chExt cx="1008730" cy="97893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2460DBC-3205-C050-E1D0-5D0304B1BCAC}"/>
                </a:ext>
              </a:extLst>
            </p:cNvPr>
            <p:cNvSpPr/>
            <p:nvPr/>
          </p:nvSpPr>
          <p:spPr>
            <a:xfrm>
              <a:off x="3879950" y="2110361"/>
              <a:ext cx="1008730" cy="978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D1C679F-CC97-24DE-2F14-8D80696B4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29927" y="2164903"/>
              <a:ext cx="911412" cy="9114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183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C465-80FD-AAD1-42EF-BAE2E5FC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8831" y="0"/>
            <a:ext cx="3613366" cy="1325563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Affinity Map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A10F2465-DC14-E230-95E6-C12AB783C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857"/>
            <a:ext cx="12192000" cy="497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E579-32DC-F3EA-6512-3A3E8F9C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54" y="61131"/>
            <a:ext cx="3590488" cy="1082352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Customer Journey Map 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385A9-EEFB-C0C4-5FBF-9F89BECA574D}"/>
              </a:ext>
            </a:extLst>
          </p:cNvPr>
          <p:cNvSpPr txBox="1"/>
          <p:nvPr/>
        </p:nvSpPr>
        <p:spPr>
          <a:xfrm>
            <a:off x="142154" y="1574560"/>
            <a:ext cx="3048306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User Goals- 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Find information from the homepage – 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Find out about Support for parent/carers, and eligibility for SEND school transport (Local Offer)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Find information on equipment for home (Adult Social Care)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Complete an in-site search to apply for a replacement birth certificate / explore DCJ page </a:t>
            </a:r>
          </a:p>
          <a:p>
            <a:endParaRPr lang="en-GB" dirty="0"/>
          </a:p>
        </p:txBody>
      </p:sp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5E95D3AF-BCC6-6EF6-10A3-ED75F9400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863" y="0"/>
            <a:ext cx="4864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3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d396678-c698-4451-b9ab-bac3c3310917}" enabled="1" method="Privileged" siteId="{b524f606-f77a-4aa2-8da2-fe70343b0cce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540</Words>
  <Application>Microsoft Office PowerPoint</Application>
  <PresentationFormat>Widescreen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Usability Testing  Goals   </vt:lpstr>
      <vt:lpstr>PowerPoint Presentation</vt:lpstr>
      <vt:lpstr>Affinity Map</vt:lpstr>
      <vt:lpstr> Customer Journey Map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Goude</dc:creator>
  <cp:lastModifiedBy>Naomi Goude</cp:lastModifiedBy>
  <cp:revision>1</cp:revision>
  <dcterms:created xsi:type="dcterms:W3CDTF">2023-10-06T07:44:26Z</dcterms:created>
  <dcterms:modified xsi:type="dcterms:W3CDTF">2023-10-06T07:49:25Z</dcterms:modified>
</cp:coreProperties>
</file>